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70000"/>
    <a:srgbClr val="00C7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943"/>
    <p:restoredTop sz="94507"/>
  </p:normalViewPr>
  <p:slideViewPr>
    <p:cSldViewPr snapToGrid="0" snapToObjects="1">
      <p:cViewPr varScale="1">
        <p:scale>
          <a:sx n="148" d="100"/>
          <a:sy n="148" d="100"/>
        </p:scale>
        <p:origin x="7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0B32-6394-F04E-B84F-5ED8F23FF1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A45942-7AFB-9F42-91A5-DFA7FFE843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DA550-36E4-964D-B334-03E6A585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580A9-72E9-4D47-8049-C59FA4C3B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88CED-B0B0-E040-92FC-B2410B92D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92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DF9AE-6F44-2940-8875-EF9CDC514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C2C360-9556-6047-B2A3-55F20984CC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421C7-1832-C849-9DB1-E0A1AA0D3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4E0B9E-EC8D-0142-ACA0-32BABC09F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5C8EC-DEFB-774D-8208-1E6B23B61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69755F-800A-6E4F-A0F3-8339D9F2C1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E77448-DB51-AF41-86CB-F0CE2A56A1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ACCAD-C746-C744-A6B7-5D49532E0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07DEE7-0FEB-7B44-952A-09DED5C55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555DF-C49E-3048-BEE4-07BBC6F14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1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3D7A-041E-9E40-8E12-3EB97DFC2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D34F3-8EDA-F04C-A566-93D19E4C6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64D812-D486-E04D-BB88-D3297F1C0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A2736-DB26-D440-972E-BCF1CA079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FE1FE-F7FC-824F-81DF-F13E2B336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5172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5C82F-2AA6-B942-95AF-3317DAB6E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BD84B-7555-7B4D-B5A4-324CBE0D5F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9C2765-099A-B748-8A92-B4BDF00F6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7DD97D-61C4-F149-8D74-C1248F835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8BF98-79D6-A340-AD0A-4F0F4DA3A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45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BB55-CBAC-534F-B475-1804C3118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6D5A6-59E9-C54A-B91D-DF8893B82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FDDF86-A1F1-FC47-A38E-E24748ADFE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7A9EBC-414E-FD43-B046-EDA090B1E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E26B49-D258-4F4D-BD2A-D819D5FDE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FA0B8A-6C9D-114E-ABD7-49C66884C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11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D701D-7F49-8A49-A3D8-3AE93D0C9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A1364C-0671-1E4F-8AAD-47FC41A7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624A4F-73FD-EE49-8397-A786FE181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F1AE21-CD9D-A040-A765-311844D8AF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CCF635-25E8-F740-AC0B-0AAB4F959D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926668-A353-9B49-98DE-7663F3DF3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ABD69C-B0E1-0942-AFF5-F925FCA88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E4635B-7B4F-1A45-B12C-1BA953D95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061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D6C15-5167-6043-BD1D-1567D066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B26C6F-46C0-FF49-8390-FF1F166632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15F22-3BF8-1546-9896-2E7055CBD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4C9CC-B55E-8F4D-8A4A-6F17D17B4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6035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B368B0-03EC-6D47-A615-09F527725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C1393A-AB0C-6340-852D-A07ACBB84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C41D6-5B95-0D45-AB77-D2D7F6FA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44946-06C4-234E-9BC1-50AE166BF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2D0F5-F155-EF46-B2C5-A2510F8364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D871E9-7937-114E-9626-E74A1381F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6C3000-5274-0746-AE1A-13B76C525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5680E-E288-0F4A-9144-9E027E2CB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197A1-5626-A54E-A296-52D1966F1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9547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E002F-28E8-CC4C-913B-33588975F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8AD181-8D90-8442-AC59-64D78F87B4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9E037-FD44-0347-BAF3-9641DC71BC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04831E-7480-2A4C-AE73-1B7FFF87B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C31E58-FE1D-7748-A232-C47CD5877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ECF279-339D-FC4C-8F7D-8A1DE3AA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563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CBDE90A-1995-FA4C-B1EC-5A1B7D843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6811F4-167D-774B-AB7F-6BB313115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C7E2E-55DE-2748-ACBD-2AF823EEF0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AA79C-81F1-E34E-BAA8-53A3CA144DED}" type="datetimeFigureOut">
              <a:rPr lang="en-US" smtClean="0"/>
              <a:t>7/24/20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E35859-EC7E-E748-8E80-9D9A0D688F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3E26C-86C6-B042-8ACF-9D5173D03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60502-953C-7B4A-9AE6-43CD5F8DCD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7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E61-E836-B14D-B64E-33116F0DB0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Detailed Markov Model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F277D-91D3-364C-B8BB-7AD643AC4D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879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AC40-096C-7C4E-A548-9322784F9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Voltage-Gated Calcium Channel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9787C-0DDF-D648-A65B-E10194F20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4281"/>
            <a:ext cx="4302446" cy="965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6C9032-375D-2443-A856-7411FD00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3777102"/>
            <a:ext cx="2990851" cy="2068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673AD7-76B5-3441-8C61-09D0245A6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16108"/>
            <a:ext cx="2744788" cy="22271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03D8A4-2C33-2240-B621-7BA9483C1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5613" y="1650751"/>
            <a:ext cx="2789976" cy="22727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A88D34D-D6DB-384E-B805-69214C344DEF}"/>
              </a:ext>
            </a:extLst>
          </p:cNvPr>
          <p:cNvSpPr txBox="1"/>
          <p:nvPr/>
        </p:nvSpPr>
        <p:spPr>
          <a:xfrm>
            <a:off x="4352842" y="4811252"/>
            <a:ext cx="1685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Transition rates: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15ABCCC-9162-4F4B-B5C4-FF2ED12B6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4416" y="4811252"/>
            <a:ext cx="2157676" cy="369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3F2A77-17D1-0941-A836-83881FAEFE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1637" y="4811252"/>
            <a:ext cx="2002163" cy="3693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DBF013-1B61-3A42-ADF8-46BFD015582B}"/>
              </a:ext>
            </a:extLst>
          </p:cNvPr>
          <p:cNvSpPr txBox="1"/>
          <p:nvPr/>
        </p:nvSpPr>
        <p:spPr>
          <a:xfrm>
            <a:off x="4352842" y="5303941"/>
            <a:ext cx="16855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Transition probabilities: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85D333F-C456-5945-96A0-A581F1F7E3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233" y="5477007"/>
            <a:ext cx="657848" cy="3683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85B576-6A54-8746-9A89-414CCE740E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86970" y="5491346"/>
            <a:ext cx="626407" cy="35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1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4FBB-A674-6847-A913-D8186487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Voltage-Gated Calcium Channel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964E4D7-0D01-D846-859A-4B8386A16CC2}"/>
              </a:ext>
            </a:extLst>
          </p:cNvPr>
          <p:cNvSpPr/>
          <p:nvPr/>
        </p:nvSpPr>
        <p:spPr>
          <a:xfrm>
            <a:off x="1817913" y="1690688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7F61F-D763-854A-BB3C-1EFFB640360D}"/>
              </a:ext>
            </a:extLst>
          </p:cNvPr>
          <p:cNvSpPr txBox="1"/>
          <p:nvPr/>
        </p:nvSpPr>
        <p:spPr>
          <a:xfrm>
            <a:off x="949427" y="1868992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t0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FE3BA5-D353-4248-8A3E-556B8BE9964E}"/>
              </a:ext>
            </a:extLst>
          </p:cNvPr>
          <p:cNvSpPr/>
          <p:nvPr/>
        </p:nvSpPr>
        <p:spPr>
          <a:xfrm>
            <a:off x="949427" y="2787134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E818D10-A6DA-C847-A6ED-64E310308820}"/>
              </a:ext>
            </a:extLst>
          </p:cNvPr>
          <p:cNvSpPr/>
          <p:nvPr/>
        </p:nvSpPr>
        <p:spPr>
          <a:xfrm>
            <a:off x="1817912" y="2653280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F1BB0D-50E7-594F-9DF6-221CF5655869}"/>
              </a:ext>
            </a:extLst>
          </p:cNvPr>
          <p:cNvSpPr/>
          <p:nvPr/>
        </p:nvSpPr>
        <p:spPr>
          <a:xfrm>
            <a:off x="3392936" y="2653279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3FDA2C-1848-674E-96FB-489D7BB506AF}"/>
              </a:ext>
            </a:extLst>
          </p:cNvPr>
          <p:cNvCxnSpPr>
            <a:stCxn id="7" idx="6"/>
            <a:endCxn id="8" idx="2"/>
          </p:cNvCxnSpPr>
          <p:nvPr/>
        </p:nvCxnSpPr>
        <p:spPr>
          <a:xfrm flipV="1">
            <a:off x="2543853" y="3016250"/>
            <a:ext cx="8490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urved Connector 23">
            <a:extLst>
              <a:ext uri="{FF2B5EF4-FFF2-40B4-BE49-F238E27FC236}">
                <a16:creationId xmlns:a16="http://schemas.microsoft.com/office/drawing/2014/main" id="{098326AE-625A-3840-9542-1819E8AA6E97}"/>
              </a:ext>
            </a:extLst>
          </p:cNvPr>
          <p:cNvCxnSpPr>
            <a:cxnSpLocks/>
            <a:stCxn id="7" idx="4"/>
            <a:endCxn id="7" idx="2"/>
          </p:cNvCxnSpPr>
          <p:nvPr/>
        </p:nvCxnSpPr>
        <p:spPr>
          <a:xfrm rot="5400000" flipH="1">
            <a:off x="1817913" y="3016251"/>
            <a:ext cx="362970" cy="362971"/>
          </a:xfrm>
          <a:prstGeom prst="curvedConnector4">
            <a:avLst>
              <a:gd name="adj1" fmla="val -62980"/>
              <a:gd name="adj2" fmla="val 16298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5EAF7E-039E-1F4B-92B5-8C2BDB0E9B7F}"/>
                  </a:ext>
                </a:extLst>
              </p:cNvPr>
              <p:cNvSpPr/>
              <p:nvPr/>
            </p:nvSpPr>
            <p:spPr>
              <a:xfrm>
                <a:off x="2769377" y="2531774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75EAF7E-039E-1F4B-92B5-8C2BDB0E9B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9377" y="2531774"/>
                <a:ext cx="378630" cy="369332"/>
              </a:xfrm>
              <a:prstGeom prst="rect">
                <a:avLst/>
              </a:prstGeom>
              <a:blipFill>
                <a:blip r:embed="rId2"/>
                <a:stretch>
                  <a:fillRect r="-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7C87D15-5F1F-0047-ABE0-16E2776E2DD1}"/>
                  </a:ext>
                </a:extLst>
              </p:cNvPr>
              <p:cNvSpPr/>
              <p:nvPr/>
            </p:nvSpPr>
            <p:spPr>
              <a:xfrm>
                <a:off x="1439282" y="3557526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7C87D15-5F1F-0047-ABE0-16E2776E2D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9282" y="3557526"/>
                <a:ext cx="378630" cy="369332"/>
              </a:xfrm>
              <a:prstGeom prst="rect">
                <a:avLst/>
              </a:prstGeom>
              <a:blipFill>
                <a:blip r:embed="rId3"/>
                <a:stretch>
                  <a:fillRect l="-3226" r="-2129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540E8EE-BFEA-CA4A-B4C9-C8B6AE44199C}"/>
              </a:ext>
            </a:extLst>
          </p:cNvPr>
          <p:cNvCxnSpPr/>
          <p:nvPr/>
        </p:nvCxnSpPr>
        <p:spPr>
          <a:xfrm>
            <a:off x="6096000" y="3016249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E245EF-B442-9249-89C2-9059DE8E5134}"/>
              </a:ext>
            </a:extLst>
          </p:cNvPr>
          <p:cNvCxnSpPr/>
          <p:nvPr/>
        </p:nvCxnSpPr>
        <p:spPr>
          <a:xfrm>
            <a:off x="6096000" y="2831583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4AA8E4F-464D-2446-9FFE-CF476C025F14}"/>
              </a:ext>
            </a:extLst>
          </p:cNvPr>
          <p:cNvCxnSpPr/>
          <p:nvPr/>
        </p:nvCxnSpPr>
        <p:spPr>
          <a:xfrm>
            <a:off x="8392885" y="2831583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0BECB17-86E2-9149-AB38-285A7E24D765}"/>
              </a:ext>
            </a:extLst>
          </p:cNvPr>
          <p:cNvCxnSpPr/>
          <p:nvPr/>
        </p:nvCxnSpPr>
        <p:spPr>
          <a:xfrm>
            <a:off x="6912428" y="2828404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4534A0-3D00-5F4E-B7AF-0132B93C3149}"/>
                  </a:ext>
                </a:extLst>
              </p:cNvPr>
              <p:cNvSpPr/>
              <p:nvPr/>
            </p:nvSpPr>
            <p:spPr>
              <a:xfrm>
                <a:off x="6148892" y="2599633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5E4534A0-3D00-5F4E-B7AF-0132B93C3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8892" y="2599633"/>
                <a:ext cx="378630" cy="369332"/>
              </a:xfrm>
              <a:prstGeom prst="rect">
                <a:avLst/>
              </a:prstGeom>
              <a:blipFill>
                <a:blip r:embed="rId4"/>
                <a:stretch>
                  <a:fillRect r="-6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DDB98EE-A0E9-6F4A-987A-51F128A0CE02}"/>
                  </a:ext>
                </a:extLst>
              </p:cNvPr>
              <p:cNvSpPr/>
              <p:nvPr/>
            </p:nvSpPr>
            <p:spPr>
              <a:xfrm>
                <a:off x="7244442" y="2599633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5DDB98EE-A0E9-6F4A-987A-51F128A0CE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4442" y="2599633"/>
                <a:ext cx="378630" cy="369332"/>
              </a:xfrm>
              <a:prstGeom prst="rect">
                <a:avLst/>
              </a:prstGeom>
              <a:blipFill>
                <a:blip r:embed="rId5"/>
                <a:stretch>
                  <a:fillRect l="-3226" r="-212903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07A3F90-A3CB-2643-BDA9-34D1855D68A8}"/>
              </a:ext>
            </a:extLst>
          </p:cNvPr>
          <p:cNvCxnSpPr/>
          <p:nvPr/>
        </p:nvCxnSpPr>
        <p:spPr>
          <a:xfrm flipV="1">
            <a:off x="6493328" y="3016249"/>
            <a:ext cx="0" cy="443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0" name="Picture 39">
            <a:extLst>
              <a:ext uri="{FF2B5EF4-FFF2-40B4-BE49-F238E27FC236}">
                <a16:creationId xmlns:a16="http://schemas.microsoft.com/office/drawing/2014/main" id="{4AA46EFB-4B84-9B4D-A3D3-D751AAA515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329" y="3557526"/>
            <a:ext cx="495769" cy="47425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C6FC9653-55BE-374F-A7C3-BD58398B4630}"/>
              </a:ext>
            </a:extLst>
          </p:cNvPr>
          <p:cNvSpPr/>
          <p:nvPr/>
        </p:nvSpPr>
        <p:spPr>
          <a:xfrm>
            <a:off x="957891" y="5000513"/>
            <a:ext cx="37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t2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E81586-108D-A142-AABA-05E081F5FB28}"/>
              </a:ext>
            </a:extLst>
          </p:cNvPr>
          <p:cNvSpPr/>
          <p:nvPr/>
        </p:nvSpPr>
        <p:spPr>
          <a:xfrm>
            <a:off x="1826376" y="4866659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BA9FFC-4885-AC4E-B71F-40A6B63908E9}"/>
              </a:ext>
            </a:extLst>
          </p:cNvPr>
          <p:cNvSpPr/>
          <p:nvPr/>
        </p:nvSpPr>
        <p:spPr>
          <a:xfrm>
            <a:off x="3401400" y="4866658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28888-2FF6-AB4C-AD1C-46C03889E304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2552317" y="5229629"/>
            <a:ext cx="8490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34B051-4401-324E-ACD8-4A747EDE67ED}"/>
                  </a:ext>
                </a:extLst>
              </p:cNvPr>
              <p:cNvSpPr/>
              <p:nvPr/>
            </p:nvSpPr>
            <p:spPr>
              <a:xfrm>
                <a:off x="2777841" y="4745153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34B051-4401-324E-ACD8-4A747EDE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7841" y="4745153"/>
                <a:ext cx="378630" cy="369332"/>
              </a:xfrm>
              <a:prstGeom prst="rect">
                <a:avLst/>
              </a:prstGeom>
              <a:blipFill>
                <a:blip r:embed="rId7"/>
                <a:stretch>
                  <a:fillRect l="-6452" r="-58065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E2B6B0-3327-8D41-ADC3-E467B9B80BB3}"/>
                  </a:ext>
                </a:extLst>
              </p:cNvPr>
              <p:cNvSpPr/>
              <p:nvPr/>
            </p:nvSpPr>
            <p:spPr>
              <a:xfrm>
                <a:off x="2922365" y="4301243"/>
                <a:ext cx="18171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E2B6B0-3327-8D41-ADC3-E467B9B80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365" y="4301243"/>
                <a:ext cx="1817121" cy="369332"/>
              </a:xfrm>
              <a:prstGeom prst="rect">
                <a:avLst/>
              </a:prstGeom>
              <a:blipFill>
                <a:blip r:embed="rId8"/>
                <a:stretch>
                  <a:fillRect l="-2083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FDCD5D-C09F-9D48-A53B-EE5F029315B9}"/>
              </a:ext>
            </a:extLst>
          </p:cNvPr>
          <p:cNvCxnSpPr/>
          <p:nvPr/>
        </p:nvCxnSpPr>
        <p:spPr>
          <a:xfrm>
            <a:off x="6773215" y="5228927"/>
            <a:ext cx="2307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7EB965-3EC0-AC4B-96D5-F57B5697E140}"/>
              </a:ext>
            </a:extLst>
          </p:cNvPr>
          <p:cNvCxnSpPr/>
          <p:nvPr/>
        </p:nvCxnSpPr>
        <p:spPr>
          <a:xfrm>
            <a:off x="6773215" y="5044261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A3A492-C281-084F-9736-F374E0BB0230}"/>
              </a:ext>
            </a:extLst>
          </p:cNvPr>
          <p:cNvCxnSpPr/>
          <p:nvPr/>
        </p:nvCxnSpPr>
        <p:spPr>
          <a:xfrm>
            <a:off x="9070100" y="5044261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57A14C-020E-A548-B0DF-14964B51437A}"/>
              </a:ext>
            </a:extLst>
          </p:cNvPr>
          <p:cNvCxnSpPr/>
          <p:nvPr/>
        </p:nvCxnSpPr>
        <p:spPr>
          <a:xfrm>
            <a:off x="7287733" y="5044261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37A9BC-7FF0-8648-AEA8-FD6E558CF326}"/>
                  </a:ext>
                </a:extLst>
              </p:cNvPr>
              <p:cNvSpPr/>
              <p:nvPr/>
            </p:nvSpPr>
            <p:spPr>
              <a:xfrm>
                <a:off x="6611454" y="4702789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37A9BC-7FF0-8648-AEA8-FD6E558CF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454" y="4702789"/>
                <a:ext cx="378630" cy="369332"/>
              </a:xfrm>
              <a:prstGeom prst="rect">
                <a:avLst/>
              </a:prstGeom>
              <a:blipFill>
                <a:blip r:embed="rId9"/>
                <a:stretch>
                  <a:fillRect r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E03D23-AD12-2949-8242-C177B5908112}"/>
              </a:ext>
            </a:extLst>
          </p:cNvPr>
          <p:cNvCxnSpPr/>
          <p:nvPr/>
        </p:nvCxnSpPr>
        <p:spPr>
          <a:xfrm flipV="1">
            <a:off x="7594238" y="5228926"/>
            <a:ext cx="0" cy="4438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5" name="Picture 54">
            <a:extLst>
              <a:ext uri="{FF2B5EF4-FFF2-40B4-BE49-F238E27FC236}">
                <a16:creationId xmlns:a16="http://schemas.microsoft.com/office/drawing/2014/main" id="{6CB4EDCD-3AD9-8D44-A9ED-B33C2C2BD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6353" y="5769482"/>
            <a:ext cx="495769" cy="474250"/>
          </a:xfrm>
          <a:prstGeom prst="rect">
            <a:avLst/>
          </a:prstGeom>
        </p:spPr>
      </p:pic>
      <p:sp>
        <p:nvSpPr>
          <p:cNvPr id="59" name="Oval 58">
            <a:extLst>
              <a:ext uri="{FF2B5EF4-FFF2-40B4-BE49-F238E27FC236}">
                <a16:creationId xmlns:a16="http://schemas.microsoft.com/office/drawing/2014/main" id="{ABCDC9C1-AA97-2745-834C-5A20F24A0C4C}"/>
              </a:ext>
            </a:extLst>
          </p:cNvPr>
          <p:cNvSpPr/>
          <p:nvPr/>
        </p:nvSpPr>
        <p:spPr>
          <a:xfrm>
            <a:off x="4999140" y="4855943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4E2C33-B8F3-304D-9047-4695CA2D8291}"/>
              </a:ext>
            </a:extLst>
          </p:cNvPr>
          <p:cNvCxnSpPr>
            <a:cxnSpLocks/>
            <a:stCxn id="43" idx="6"/>
            <a:endCxn id="59" idx="2"/>
          </p:cNvCxnSpPr>
          <p:nvPr/>
        </p:nvCxnSpPr>
        <p:spPr>
          <a:xfrm flipV="1">
            <a:off x="4127341" y="5218914"/>
            <a:ext cx="871799" cy="10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7A5A091-8FA7-5C48-A78C-18834672AE61}"/>
                  </a:ext>
                </a:extLst>
              </p:cNvPr>
              <p:cNvSpPr/>
              <p:nvPr/>
            </p:nvSpPr>
            <p:spPr>
              <a:xfrm>
                <a:off x="4321746" y="4746059"/>
                <a:ext cx="37863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7A5A091-8FA7-5C48-A78C-18834672A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1746" y="4746059"/>
                <a:ext cx="378630" cy="369332"/>
              </a:xfrm>
              <a:prstGeom prst="rect">
                <a:avLst/>
              </a:prstGeom>
              <a:blipFill>
                <a:blip r:embed="rId10"/>
                <a:stretch>
                  <a:fillRect r="-64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681498B0-15F5-6948-82EA-F020C2B209BF}"/>
              </a:ext>
            </a:extLst>
          </p:cNvPr>
          <p:cNvCxnSpPr>
            <a:cxnSpLocks/>
            <a:stCxn id="43" idx="1"/>
            <a:endCxn id="43" idx="7"/>
          </p:cNvCxnSpPr>
          <p:nvPr/>
        </p:nvCxnSpPr>
        <p:spPr>
          <a:xfrm rot="5400000" flipH="1" flipV="1">
            <a:off x="3764370" y="4716312"/>
            <a:ext cx="12700" cy="513317"/>
          </a:xfrm>
          <a:prstGeom prst="curvedConnector3">
            <a:avLst>
              <a:gd name="adj1" fmla="val 263710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16FE27-52FC-EC41-8327-86BF413423BD}"/>
              </a:ext>
            </a:extLst>
          </p:cNvPr>
          <p:cNvCxnSpPr/>
          <p:nvPr/>
        </p:nvCxnSpPr>
        <p:spPr>
          <a:xfrm>
            <a:off x="8090385" y="5044260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401146-4B76-3341-A8B9-552339E0024F}"/>
                  </a:ext>
                </a:extLst>
              </p:cNvPr>
              <p:cNvSpPr/>
              <p:nvPr/>
            </p:nvSpPr>
            <p:spPr>
              <a:xfrm>
                <a:off x="7404921" y="4744451"/>
                <a:ext cx="78777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401146-4B76-3341-A8B9-552339E0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4921" y="4744451"/>
                <a:ext cx="787779" cy="369332"/>
              </a:xfrm>
              <a:prstGeom prst="rect">
                <a:avLst/>
              </a:prstGeom>
              <a:blipFill>
                <a:blip r:embed="rId11"/>
                <a:stretch>
                  <a:fillRect l="-1587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F64EF9-E7DF-B544-9F6D-236057415BB2}"/>
                  </a:ext>
                </a:extLst>
              </p:cNvPr>
              <p:cNvSpPr/>
              <p:nvPr/>
            </p:nvSpPr>
            <p:spPr>
              <a:xfrm>
                <a:off x="8295638" y="4670575"/>
                <a:ext cx="1828609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F64EF9-E7DF-B544-9F6D-236057415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5638" y="4670575"/>
                <a:ext cx="1828609" cy="369332"/>
              </a:xfrm>
              <a:prstGeom prst="rect">
                <a:avLst/>
              </a:prstGeom>
              <a:blipFill>
                <a:blip r:embed="rId12"/>
                <a:stretch>
                  <a:fillRect l="-2759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TextBox 80">
            <a:extLst>
              <a:ext uri="{FF2B5EF4-FFF2-40B4-BE49-F238E27FC236}">
                <a16:creationId xmlns:a16="http://schemas.microsoft.com/office/drawing/2014/main" id="{A85BFDFA-F543-714B-BF5E-C59E4F01E488}"/>
              </a:ext>
            </a:extLst>
          </p:cNvPr>
          <p:cNvSpPr txBox="1"/>
          <p:nvPr/>
        </p:nvSpPr>
        <p:spPr>
          <a:xfrm>
            <a:off x="0" y="5881695"/>
            <a:ext cx="30119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Sample for </a:t>
            </a:r>
            <a:r>
              <a:rPr lang="en-US" dirty="0" err="1"/>
              <a:t>Unif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Compare to probabilities to find out</a:t>
            </a:r>
          </a:p>
        </p:txBody>
      </p:sp>
    </p:spTree>
    <p:extLst>
      <p:ext uri="{BB962C8B-B14F-4D97-AF65-F5344CB8AC3E}">
        <p14:creationId xmlns:p14="http://schemas.microsoft.com/office/powerpoint/2010/main" val="268600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B1F0A-1E40-0849-8ABE-93B0701A0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Similarly: Multinomial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CED0A-3516-CC40-889D-930C78B5F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Probability distribution of the outcomes from a </a:t>
            </a:r>
            <a:r>
              <a:rPr lang="en-US" b="1" dirty="0"/>
              <a:t>multinomial experiment</a:t>
            </a:r>
            <a:r>
              <a:rPr lang="en-US" dirty="0"/>
              <a:t>.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possible outcomes each with a probability </a:t>
            </a:r>
            <a:r>
              <a:rPr lang="en-US" i="1" dirty="0"/>
              <a:t>p</a:t>
            </a:r>
            <a:r>
              <a:rPr lang="en-US" i="1" baseline="-25000" dirty="0"/>
              <a:t>k</a:t>
            </a:r>
          </a:p>
          <a:p>
            <a:pPr lvl="1"/>
            <a:r>
              <a:rPr lang="en-US" i="1" dirty="0"/>
              <a:t>n</a:t>
            </a:r>
            <a:r>
              <a:rPr lang="en-US" dirty="0"/>
              <a:t> trials</a:t>
            </a:r>
          </a:p>
          <a:p>
            <a:pPr lvl="1"/>
            <a:r>
              <a:rPr lang="en-US" dirty="0"/>
              <a:t>The probability each event </a:t>
            </a:r>
            <a:r>
              <a:rPr lang="en-US" i="1" dirty="0" err="1"/>
              <a:t>E</a:t>
            </a:r>
            <a:r>
              <a:rPr lang="en-US" baseline="-25000" dirty="0" err="1"/>
              <a:t>i</a:t>
            </a:r>
            <a:r>
              <a:rPr lang="en-US" dirty="0"/>
              <a:t> occurs </a:t>
            </a:r>
            <a:r>
              <a:rPr lang="en-US" i="1" dirty="0" err="1"/>
              <a:t>n</a:t>
            </a:r>
            <a:r>
              <a:rPr lang="en-US" i="1" baseline="-25000" dirty="0" err="1"/>
              <a:t>i</a:t>
            </a:r>
            <a:r>
              <a:rPr lang="en-US" i="1" dirty="0"/>
              <a:t> </a:t>
            </a:r>
            <a:r>
              <a:rPr lang="en-US" dirty="0"/>
              <a:t>times given the probability for that outcome is </a:t>
            </a:r>
            <a:r>
              <a:rPr lang="en-US" i="1" dirty="0"/>
              <a:t>p</a:t>
            </a:r>
            <a:r>
              <a:rPr lang="en-US" i="1" baseline="-25000" dirty="0"/>
              <a:t>i</a:t>
            </a:r>
          </a:p>
          <a:p>
            <a:pPr marL="457200" lvl="1" indent="0">
              <a:buNone/>
            </a:pPr>
            <a:endParaRPr lang="en-US" i="1" baseline="-25000" dirty="0"/>
          </a:p>
          <a:p>
            <a:pPr marL="457200" lvl="1" indent="0">
              <a:buNone/>
            </a:pPr>
            <a:r>
              <a:rPr lang="en-US" i="1" dirty="0"/>
              <a:t>			</a:t>
            </a:r>
          </a:p>
          <a:p>
            <a:pPr marL="457200" lvl="1" indent="0">
              <a:buNone/>
            </a:pPr>
            <a:endParaRPr lang="en-US" i="1" dirty="0"/>
          </a:p>
          <a:p>
            <a:pPr lvl="1"/>
            <a:r>
              <a:rPr lang="en-US" dirty="0"/>
              <a:t>Distribution gives probability of getting a certain an outcome a certain number of times for all the trials</a:t>
            </a:r>
          </a:p>
          <a:p>
            <a:pPr lvl="1"/>
            <a:r>
              <a:rPr lang="en-US" i="1" dirty="0"/>
              <a:t>Thus</a:t>
            </a:r>
            <a:r>
              <a:rPr lang="en-US" dirty="0"/>
              <a:t> sampling gives the number per outcome</a:t>
            </a:r>
            <a:endParaRPr lang="en-US" i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876EAE-88D8-6045-B8BF-F60A2ADBC80A}"/>
              </a:ext>
            </a:extLst>
          </p:cNvPr>
          <p:cNvSpPr txBox="1"/>
          <p:nvPr/>
        </p:nvSpPr>
        <p:spPr>
          <a:xfrm>
            <a:off x="0" y="6492875"/>
            <a:ext cx="3011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Sampling gives outcome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29F456-C546-E242-870C-6FE92155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6140" y="4165146"/>
            <a:ext cx="3514593" cy="76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7293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04FBB-A674-6847-A913-D81864878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Voltage-Gated Calcium Channel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6FC9653-55BE-374F-A7C3-BD58398B4630}"/>
              </a:ext>
            </a:extLst>
          </p:cNvPr>
          <p:cNvSpPr/>
          <p:nvPr/>
        </p:nvSpPr>
        <p:spPr>
          <a:xfrm>
            <a:off x="2636163" y="4280760"/>
            <a:ext cx="1439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1 channel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9E81586-108D-A142-AABA-05E081F5FB28}"/>
              </a:ext>
            </a:extLst>
          </p:cNvPr>
          <p:cNvSpPr/>
          <p:nvPr/>
        </p:nvSpPr>
        <p:spPr>
          <a:xfrm>
            <a:off x="4075981" y="2359830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C0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5BA9FFC-4885-AC4E-B71F-40A6B63908E9}"/>
              </a:ext>
            </a:extLst>
          </p:cNvPr>
          <p:cNvSpPr/>
          <p:nvPr/>
        </p:nvSpPr>
        <p:spPr>
          <a:xfrm>
            <a:off x="5651005" y="2359829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C1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E028888-2FF6-AB4C-AD1C-46C03889E304}"/>
              </a:ext>
            </a:extLst>
          </p:cNvPr>
          <p:cNvCxnSpPr>
            <a:cxnSpLocks/>
            <a:stCxn id="43" idx="2"/>
            <a:endCxn id="42" idx="6"/>
          </p:cNvCxnSpPr>
          <p:nvPr/>
        </p:nvCxnSpPr>
        <p:spPr>
          <a:xfrm flipH="1">
            <a:off x="4801922" y="2722800"/>
            <a:ext cx="84908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34B051-4401-324E-ACD8-4A747EDE67ED}"/>
                  </a:ext>
                </a:extLst>
              </p:cNvPr>
              <p:cNvSpPr/>
              <p:nvPr/>
            </p:nvSpPr>
            <p:spPr>
              <a:xfrm>
                <a:off x="5027445" y="2238324"/>
                <a:ext cx="73622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8434B051-4401-324E-ACD8-4A747EDE67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7445" y="2238324"/>
                <a:ext cx="736221" cy="369332"/>
              </a:xfrm>
              <a:prstGeom prst="rect">
                <a:avLst/>
              </a:prstGeom>
              <a:blipFill>
                <a:blip r:embed="rId2"/>
                <a:stretch>
                  <a:fillRect l="-3448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E2B6B0-3327-8D41-ADC3-E467B9B80BB3}"/>
                  </a:ext>
                </a:extLst>
              </p:cNvPr>
              <p:cNvSpPr/>
              <p:nvPr/>
            </p:nvSpPr>
            <p:spPr>
              <a:xfrm>
                <a:off x="5290107" y="1690688"/>
                <a:ext cx="1757464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5E2B6B0-3327-8D41-ADC3-E467B9B80B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0107" y="1690688"/>
                <a:ext cx="1757464" cy="369332"/>
              </a:xfrm>
              <a:prstGeom prst="rect">
                <a:avLst/>
              </a:prstGeom>
              <a:blipFill>
                <a:blip r:embed="rId3"/>
                <a:stretch>
                  <a:fillRect l="-2878" t="-3333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AFDCD5D-C09F-9D48-A53B-EE5F029315B9}"/>
              </a:ext>
            </a:extLst>
          </p:cNvPr>
          <p:cNvCxnSpPr>
            <a:cxnSpLocks/>
          </p:cNvCxnSpPr>
          <p:nvPr/>
        </p:nvCxnSpPr>
        <p:spPr>
          <a:xfrm>
            <a:off x="4567876" y="4028214"/>
            <a:ext cx="2677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157EB965-3EC0-AC4B-96D5-F57B5697E140}"/>
              </a:ext>
            </a:extLst>
          </p:cNvPr>
          <p:cNvCxnSpPr/>
          <p:nvPr/>
        </p:nvCxnSpPr>
        <p:spPr>
          <a:xfrm>
            <a:off x="4567876" y="3843547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1A3A492-C281-084F-9736-F374E0BB0230}"/>
              </a:ext>
            </a:extLst>
          </p:cNvPr>
          <p:cNvCxnSpPr/>
          <p:nvPr/>
        </p:nvCxnSpPr>
        <p:spPr>
          <a:xfrm>
            <a:off x="7234876" y="3843548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557A14C-020E-A548-B0DF-14964B51437A}"/>
              </a:ext>
            </a:extLst>
          </p:cNvPr>
          <p:cNvCxnSpPr/>
          <p:nvPr/>
        </p:nvCxnSpPr>
        <p:spPr>
          <a:xfrm>
            <a:off x="5125937" y="3861355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37A9BC-7FF0-8648-AEA8-FD6E558CF326}"/>
                  </a:ext>
                </a:extLst>
              </p:cNvPr>
              <p:cNvSpPr/>
              <p:nvPr/>
            </p:nvSpPr>
            <p:spPr>
              <a:xfrm>
                <a:off x="4480888" y="3415312"/>
                <a:ext cx="84908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FE37A9BC-7FF0-8648-AEA8-FD6E558CF3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0888" y="3415312"/>
                <a:ext cx="84908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Oval 58">
            <a:extLst>
              <a:ext uri="{FF2B5EF4-FFF2-40B4-BE49-F238E27FC236}">
                <a16:creationId xmlns:a16="http://schemas.microsoft.com/office/drawing/2014/main" id="{ABCDC9C1-AA97-2745-834C-5A20F24A0C4C}"/>
              </a:ext>
            </a:extLst>
          </p:cNvPr>
          <p:cNvSpPr/>
          <p:nvPr/>
        </p:nvSpPr>
        <p:spPr>
          <a:xfrm>
            <a:off x="7248745" y="2349114"/>
            <a:ext cx="725941" cy="725941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C2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484E2C33-B8F3-304D-9047-4695CA2D8291}"/>
              </a:ext>
            </a:extLst>
          </p:cNvPr>
          <p:cNvCxnSpPr>
            <a:cxnSpLocks/>
            <a:stCxn id="43" idx="6"/>
            <a:endCxn id="59" idx="2"/>
          </p:cNvCxnSpPr>
          <p:nvPr/>
        </p:nvCxnSpPr>
        <p:spPr>
          <a:xfrm flipV="1">
            <a:off x="6376946" y="2712085"/>
            <a:ext cx="871799" cy="1071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7A5A091-8FA7-5C48-A78C-18834672AE61}"/>
                  </a:ext>
                </a:extLst>
              </p:cNvPr>
              <p:cNvSpPr/>
              <p:nvPr/>
            </p:nvSpPr>
            <p:spPr>
              <a:xfrm>
                <a:off x="6571351" y="2239230"/>
                <a:ext cx="73622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77A5A091-8FA7-5C48-A78C-18834672AE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1351" y="2239230"/>
                <a:ext cx="73622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9" name="Curved Connector 68">
            <a:extLst>
              <a:ext uri="{FF2B5EF4-FFF2-40B4-BE49-F238E27FC236}">
                <a16:creationId xmlns:a16="http://schemas.microsoft.com/office/drawing/2014/main" id="{681498B0-15F5-6948-82EA-F020C2B209BF}"/>
              </a:ext>
            </a:extLst>
          </p:cNvPr>
          <p:cNvCxnSpPr>
            <a:cxnSpLocks/>
            <a:stCxn id="43" idx="1"/>
            <a:endCxn id="43" idx="7"/>
          </p:cNvCxnSpPr>
          <p:nvPr/>
        </p:nvCxnSpPr>
        <p:spPr>
          <a:xfrm rot="5400000" flipH="1" flipV="1">
            <a:off x="6013975" y="2209483"/>
            <a:ext cx="12700" cy="513317"/>
          </a:xfrm>
          <a:prstGeom prst="curvedConnector3">
            <a:avLst>
              <a:gd name="adj1" fmla="val 263710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816FE27-52FC-EC41-8327-86BF413423BD}"/>
              </a:ext>
            </a:extLst>
          </p:cNvPr>
          <p:cNvCxnSpPr/>
          <p:nvPr/>
        </p:nvCxnSpPr>
        <p:spPr>
          <a:xfrm>
            <a:off x="6255161" y="3843547"/>
            <a:ext cx="0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401146-4B76-3341-A8B9-552339E0024F}"/>
                  </a:ext>
                </a:extLst>
              </p:cNvPr>
              <p:cNvSpPr/>
              <p:nvPr/>
            </p:nvSpPr>
            <p:spPr>
              <a:xfrm>
                <a:off x="5449369" y="3480578"/>
                <a:ext cx="72593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8401146-4B76-3341-A8B9-552339E002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9369" y="3480578"/>
                <a:ext cx="725933" cy="369332"/>
              </a:xfrm>
              <a:prstGeom prst="rect">
                <a:avLst/>
              </a:prstGeom>
              <a:blipFill>
                <a:blip r:embed="rId6"/>
                <a:stretch>
                  <a:fillRect l="-1724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F64EF9-E7DF-B544-9F6D-236057415BB2}"/>
                  </a:ext>
                </a:extLst>
              </p:cNvPr>
              <p:cNvSpPr/>
              <p:nvPr/>
            </p:nvSpPr>
            <p:spPr>
              <a:xfrm>
                <a:off x="6104010" y="3445132"/>
                <a:ext cx="187067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 –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8AF64EF9-E7DF-B544-9F6D-236057415B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010" y="3445132"/>
                <a:ext cx="1870671" cy="369332"/>
              </a:xfrm>
              <a:prstGeom prst="rect">
                <a:avLst/>
              </a:prstGeom>
              <a:blipFill>
                <a:blip r:embed="rId7"/>
                <a:stretch>
                  <a:fillRect l="-2703" t="-333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44">
            <a:extLst>
              <a:ext uri="{FF2B5EF4-FFF2-40B4-BE49-F238E27FC236}">
                <a16:creationId xmlns:a16="http://schemas.microsoft.com/office/drawing/2014/main" id="{C792C967-9007-8E41-800A-2C15BA28D82E}"/>
              </a:ext>
            </a:extLst>
          </p:cNvPr>
          <p:cNvSpPr/>
          <p:nvPr/>
        </p:nvSpPr>
        <p:spPr>
          <a:xfrm>
            <a:off x="4682051" y="43108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2AB3339-4DCF-8B4E-BA3D-F3777FCFE95C}"/>
              </a:ext>
            </a:extLst>
          </p:cNvPr>
          <p:cNvSpPr/>
          <p:nvPr/>
        </p:nvSpPr>
        <p:spPr>
          <a:xfrm>
            <a:off x="5605133" y="431084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BC0344B-BEF5-5745-9668-2AB9A5E5F94F}"/>
              </a:ext>
            </a:extLst>
          </p:cNvPr>
          <p:cNvSpPr/>
          <p:nvPr/>
        </p:nvSpPr>
        <p:spPr>
          <a:xfrm>
            <a:off x="6571351" y="4352130"/>
            <a:ext cx="3016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C9F0A99-04F8-4949-96C6-387DD4B6EE1B}"/>
              </a:ext>
            </a:extLst>
          </p:cNvPr>
          <p:cNvSpPr/>
          <p:nvPr/>
        </p:nvSpPr>
        <p:spPr>
          <a:xfrm>
            <a:off x="2636163" y="4825046"/>
            <a:ext cx="16466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 = 20 channels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DC6064-068A-A543-9705-8B91AB02AF3C}"/>
              </a:ext>
            </a:extLst>
          </p:cNvPr>
          <p:cNvSpPr/>
          <p:nvPr/>
        </p:nvSpPr>
        <p:spPr>
          <a:xfrm>
            <a:off x="4679086" y="48250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16E316-7CC4-C54C-87FB-EFCD0B5630BD}"/>
              </a:ext>
            </a:extLst>
          </p:cNvPr>
          <p:cNvSpPr/>
          <p:nvPr/>
        </p:nvSpPr>
        <p:spPr>
          <a:xfrm>
            <a:off x="5605133" y="48250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9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EC18384-52D7-BB4E-947B-1F1D293A9982}"/>
              </a:ext>
            </a:extLst>
          </p:cNvPr>
          <p:cNvSpPr/>
          <p:nvPr/>
        </p:nvSpPr>
        <p:spPr>
          <a:xfrm>
            <a:off x="6574971" y="48250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7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1DE805-EB1D-784D-BF3D-E6914E03D720}"/>
                  </a:ext>
                </a:extLst>
              </p:cNvPr>
              <p:cNvSpPr txBox="1"/>
              <p:nvPr/>
            </p:nvSpPr>
            <p:spPr>
              <a:xfrm>
                <a:off x="7494433" y="4230687"/>
                <a:ext cx="867384" cy="61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31DE805-EB1D-784D-BF3D-E6914E03D7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4433" y="4230687"/>
                <a:ext cx="867384" cy="614014"/>
              </a:xfrm>
              <a:prstGeom prst="rect">
                <a:avLst/>
              </a:prstGeom>
              <a:blipFill>
                <a:blip r:embed="rId8"/>
                <a:stretch>
                  <a:fillRect l="-60870" t="-116327" b="-17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34B6B8-B867-FF47-B27B-C207233BC5E4}"/>
                  </a:ext>
                </a:extLst>
              </p:cNvPr>
              <p:cNvSpPr txBox="1"/>
              <p:nvPr/>
            </p:nvSpPr>
            <p:spPr>
              <a:xfrm>
                <a:off x="7531840" y="4702705"/>
                <a:ext cx="867384" cy="6140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4034B6B8-B867-FF47-B27B-C207233BC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840" y="4702705"/>
                <a:ext cx="867384" cy="614014"/>
              </a:xfrm>
              <a:prstGeom prst="rect">
                <a:avLst/>
              </a:prstGeom>
              <a:blipFill>
                <a:blip r:embed="rId9"/>
                <a:stretch>
                  <a:fillRect l="-66667" t="-114000" b="-16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5413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D5BF4-E339-EA48-B6A5-E4FC25326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004CD01-5A69-7343-B056-D9626719A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5967" y="2843171"/>
            <a:ext cx="3103647" cy="23102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06FCF7-0300-2A44-A2EF-62013E668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148"/>
            <a:ext cx="3092386" cy="23042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860FF-45D7-7D46-B9AE-56F0170AA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3776" y="1597401"/>
            <a:ext cx="4302446" cy="9654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3C9754-E1AA-9F4E-884F-F6862F25FF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614" y="2843172"/>
            <a:ext cx="3092386" cy="2310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2E0F9D-110F-6E41-93B8-141D173D4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2502" y="2863834"/>
            <a:ext cx="3119465" cy="231026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D3CB3AB-4E36-0144-A582-A87FD1EC006D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Voltage-Gated Calcium Channel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03940D-0E58-7F45-9D84-4F6F4F890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3460" y="410625"/>
            <a:ext cx="2092740" cy="1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3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8F7CF-4504-E848-BD81-65C245157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Voltage-Gated Calcium Channel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FDC1CB-6DCB-894C-960B-4552D0117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828" y="2047411"/>
            <a:ext cx="5256174" cy="39077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C587200-3882-6D45-898F-D4903BD65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5002" y="2339200"/>
            <a:ext cx="5235802" cy="3532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83B9DA-FA0F-8F44-BA0E-4D13B94740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472" y="1290555"/>
            <a:ext cx="4302446" cy="9654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DD7FB3-D9F8-1E46-9FA2-842854585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3460" y="410625"/>
            <a:ext cx="2092740" cy="166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21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64EFA-DB13-BF44-888F-547B91A1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Calcium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51D0F2-B0C1-414D-B3E0-74CA9D1C1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443227"/>
            <a:ext cx="4302446" cy="9654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9FE9E-61C7-AF48-83CB-850C5B53C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015" y="2593213"/>
            <a:ext cx="5286851" cy="39141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6AD31D6-B1FB-2D4D-A39F-7B4D6B6B4B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139" y="709247"/>
            <a:ext cx="3897168" cy="489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048FCD-CD7C-A744-9A99-11FFF80070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593213"/>
            <a:ext cx="5059680" cy="3812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92B7F94-259B-EC4E-A733-793AB3A17E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448" y="1291611"/>
            <a:ext cx="1631586" cy="13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66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Oval 38">
            <a:extLst>
              <a:ext uri="{FF2B5EF4-FFF2-40B4-BE49-F238E27FC236}">
                <a16:creationId xmlns:a16="http://schemas.microsoft.com/office/drawing/2014/main" id="{F31F80E4-418A-F348-AF88-B58C53838322}"/>
              </a:ext>
            </a:extLst>
          </p:cNvPr>
          <p:cNvSpPr/>
          <p:nvPr/>
        </p:nvSpPr>
        <p:spPr>
          <a:xfrm>
            <a:off x="3735442" y="5325097"/>
            <a:ext cx="593613" cy="593613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91B135-A54C-E643-A80F-92823932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Calcium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506ED-9604-9A46-8978-565D9BEE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9351" y="2943828"/>
            <a:ext cx="5183454" cy="39141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1C30C1F-B3A9-8D49-870C-F4F2C526C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6279" y="0"/>
            <a:ext cx="2675721" cy="2523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E18F5B-D352-0E4D-8CF8-EB59198ED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387" y="0"/>
            <a:ext cx="1933101" cy="2676601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55988F9-1D04-6847-A6B3-E0F3D4DB8E42}"/>
              </a:ext>
            </a:extLst>
          </p:cNvPr>
          <p:cNvSpPr/>
          <p:nvPr/>
        </p:nvSpPr>
        <p:spPr>
          <a:xfrm>
            <a:off x="1303562" y="3066028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Free Ca</a:t>
            </a:r>
            <a:r>
              <a:rPr lang="en-US" baseline="30000" dirty="0"/>
              <a:t>2+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F4F4562-EEE7-B74B-991C-8F1B82C3906C}"/>
              </a:ext>
            </a:extLst>
          </p:cNvPr>
          <p:cNvSpPr/>
          <p:nvPr/>
        </p:nvSpPr>
        <p:spPr>
          <a:xfrm>
            <a:off x="1303562" y="1762201"/>
            <a:ext cx="914400" cy="9144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1AC6D5-EF0B-F74D-A738-984862B24660}"/>
              </a:ext>
            </a:extLst>
          </p:cNvPr>
          <p:cNvSpPr txBox="1"/>
          <p:nvPr/>
        </p:nvSpPr>
        <p:spPr>
          <a:xfrm>
            <a:off x="838200" y="1401296"/>
            <a:ext cx="1677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calbindin bound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DEC8FAD-3576-3F42-8162-437B1A3F6837}"/>
              </a:ext>
            </a:extLst>
          </p:cNvPr>
          <p:cNvSpPr/>
          <p:nvPr/>
        </p:nvSpPr>
        <p:spPr>
          <a:xfrm>
            <a:off x="3014663" y="2927691"/>
            <a:ext cx="1187226" cy="1187226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SNARE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E6B302-0428-3B43-803E-B90B3D5C96AC}"/>
              </a:ext>
            </a:extLst>
          </p:cNvPr>
          <p:cNvSpPr txBox="1"/>
          <p:nvPr/>
        </p:nvSpPr>
        <p:spPr>
          <a:xfrm>
            <a:off x="2355844" y="4226095"/>
            <a:ext cx="22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At the SNARE complex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3C4F0C0-D518-CC4D-A74A-BEF6CCA1B1A2}"/>
              </a:ext>
            </a:extLst>
          </p:cNvPr>
          <p:cNvCxnSpPr/>
          <p:nvPr/>
        </p:nvCxnSpPr>
        <p:spPr>
          <a:xfrm flipV="1">
            <a:off x="1676795" y="2661840"/>
            <a:ext cx="0" cy="38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F313309-32C9-6A4B-BA28-A86A3700C8AC}"/>
              </a:ext>
            </a:extLst>
          </p:cNvPr>
          <p:cNvCxnSpPr>
            <a:cxnSpLocks/>
          </p:cNvCxnSpPr>
          <p:nvPr/>
        </p:nvCxnSpPr>
        <p:spPr>
          <a:xfrm>
            <a:off x="1886740" y="2676601"/>
            <a:ext cx="0" cy="3894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D983F7-DA72-4147-A744-574E12EB2EDD}"/>
              </a:ext>
            </a:extLst>
          </p:cNvPr>
          <p:cNvCxnSpPr>
            <a:cxnSpLocks/>
          </p:cNvCxnSpPr>
          <p:nvPr/>
        </p:nvCxnSpPr>
        <p:spPr>
          <a:xfrm flipV="1">
            <a:off x="2217962" y="3427076"/>
            <a:ext cx="796701" cy="19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0BC3499-3342-E148-92E0-670A968D11CC}"/>
              </a:ext>
            </a:extLst>
          </p:cNvPr>
          <p:cNvSpPr/>
          <p:nvPr/>
        </p:nvSpPr>
        <p:spPr>
          <a:xfrm>
            <a:off x="4689282" y="3066028"/>
            <a:ext cx="928085" cy="928085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SB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820FED8-2C3D-7543-BDBB-67C4354AB588}"/>
              </a:ext>
            </a:extLst>
          </p:cNvPr>
          <p:cNvCxnSpPr>
            <a:cxnSpLocks/>
          </p:cNvCxnSpPr>
          <p:nvPr/>
        </p:nvCxnSpPr>
        <p:spPr>
          <a:xfrm flipH="1">
            <a:off x="2217963" y="3640847"/>
            <a:ext cx="7967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0EF1133-E56B-0842-B70A-EA9308302FB8}"/>
              </a:ext>
            </a:extLst>
          </p:cNvPr>
          <p:cNvCxnSpPr>
            <a:cxnSpLocks/>
          </p:cNvCxnSpPr>
          <p:nvPr/>
        </p:nvCxnSpPr>
        <p:spPr>
          <a:xfrm>
            <a:off x="4217085" y="3424454"/>
            <a:ext cx="47219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1CD66E-D2E0-C24A-B211-DE552D9E6258}"/>
              </a:ext>
            </a:extLst>
          </p:cNvPr>
          <p:cNvCxnSpPr>
            <a:cxnSpLocks/>
          </p:cNvCxnSpPr>
          <p:nvPr/>
        </p:nvCxnSpPr>
        <p:spPr>
          <a:xfrm flipH="1">
            <a:off x="4217085" y="3640847"/>
            <a:ext cx="48101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E9B973EF-2B60-A44D-A0CF-C52D017BD94D}"/>
              </a:ext>
            </a:extLst>
          </p:cNvPr>
          <p:cNvSpPr/>
          <p:nvPr/>
        </p:nvSpPr>
        <p:spPr>
          <a:xfrm>
            <a:off x="3982243" y="5465205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4D3583-031F-3348-B19A-F02813456B67}"/>
              </a:ext>
            </a:extLst>
          </p:cNvPr>
          <p:cNvSpPr/>
          <p:nvPr/>
        </p:nvSpPr>
        <p:spPr>
          <a:xfrm>
            <a:off x="3882230" y="5559529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B79DB0F-3095-8449-A8E1-C0DB483B26B6}"/>
              </a:ext>
            </a:extLst>
          </p:cNvPr>
          <p:cNvSpPr/>
          <p:nvPr/>
        </p:nvSpPr>
        <p:spPr>
          <a:xfrm>
            <a:off x="4051299" y="5607153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0D70AD3-2DC9-AC41-973B-A6F02C96E907}"/>
              </a:ext>
            </a:extLst>
          </p:cNvPr>
          <p:cNvSpPr/>
          <p:nvPr/>
        </p:nvSpPr>
        <p:spPr>
          <a:xfrm>
            <a:off x="4141677" y="5521891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7FA879B-E75D-5645-BD1D-FE554710B35D}"/>
              </a:ext>
            </a:extLst>
          </p:cNvPr>
          <p:cNvSpPr/>
          <p:nvPr/>
        </p:nvSpPr>
        <p:spPr>
          <a:xfrm>
            <a:off x="3932236" y="5703859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0F0DB7-0C12-E04F-AE46-3487D4E8BE88}"/>
              </a:ext>
            </a:extLst>
          </p:cNvPr>
          <p:cNvSpPr/>
          <p:nvPr/>
        </p:nvSpPr>
        <p:spPr>
          <a:xfrm>
            <a:off x="4010818" y="5753865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7C75222-2856-D949-AB16-C4A83567BEC9}"/>
              </a:ext>
            </a:extLst>
          </p:cNvPr>
          <p:cNvSpPr/>
          <p:nvPr/>
        </p:nvSpPr>
        <p:spPr>
          <a:xfrm>
            <a:off x="4139406" y="5692415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92427FB-239A-B340-82E2-84FA083E6548}"/>
              </a:ext>
            </a:extLst>
          </p:cNvPr>
          <p:cNvSpPr/>
          <p:nvPr/>
        </p:nvSpPr>
        <p:spPr>
          <a:xfrm>
            <a:off x="3777217" y="5621904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121AD80-1F07-7E40-B65D-8832F39C7F1B}"/>
              </a:ext>
            </a:extLst>
          </p:cNvPr>
          <p:cNvSpPr/>
          <p:nvPr/>
        </p:nvSpPr>
        <p:spPr>
          <a:xfrm>
            <a:off x="3852520" y="5440697"/>
            <a:ext cx="100013" cy="100013"/>
          </a:xfrm>
          <a:prstGeom prst="ellipse">
            <a:avLst/>
          </a:prstGeom>
          <a:solidFill>
            <a:srgbClr val="00C7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7CAD671-977D-EE43-A990-EF5EA8B1340B}"/>
              </a:ext>
            </a:extLst>
          </p:cNvPr>
          <p:cNvSpPr/>
          <p:nvPr/>
        </p:nvSpPr>
        <p:spPr>
          <a:xfrm>
            <a:off x="1522391" y="5325122"/>
            <a:ext cx="593613" cy="593613"/>
          </a:xfrm>
          <a:prstGeom prst="ellipse">
            <a:avLst/>
          </a:prstGeom>
          <a:solidFill>
            <a:schemeClr val="bg2">
              <a:lumMod val="50000"/>
            </a:schemeClr>
          </a:solidFill>
          <a:ln w="3810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1E34E89-762B-C947-AC83-C0A51DD02878}"/>
              </a:ext>
            </a:extLst>
          </p:cNvPr>
          <p:cNvSpPr/>
          <p:nvPr/>
        </p:nvSpPr>
        <p:spPr>
          <a:xfrm>
            <a:off x="1753834" y="5577681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24B39D2-9530-9441-9D38-BAEA692C7FD8}"/>
              </a:ext>
            </a:extLst>
          </p:cNvPr>
          <p:cNvSpPr/>
          <p:nvPr/>
        </p:nvSpPr>
        <p:spPr>
          <a:xfrm>
            <a:off x="1881428" y="5438053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323AFC8-6592-824A-8DA6-DD714D9B0670}"/>
              </a:ext>
            </a:extLst>
          </p:cNvPr>
          <p:cNvSpPr/>
          <p:nvPr/>
        </p:nvSpPr>
        <p:spPr>
          <a:xfrm>
            <a:off x="1666679" y="5436654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616A87B-ABDF-1244-8632-04DB05F7FF24}"/>
              </a:ext>
            </a:extLst>
          </p:cNvPr>
          <p:cNvSpPr/>
          <p:nvPr/>
        </p:nvSpPr>
        <p:spPr>
          <a:xfrm>
            <a:off x="1946362" y="5607178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42CE3B7-835E-324E-B361-147232572BAF}"/>
              </a:ext>
            </a:extLst>
          </p:cNvPr>
          <p:cNvSpPr/>
          <p:nvPr/>
        </p:nvSpPr>
        <p:spPr>
          <a:xfrm>
            <a:off x="1557040" y="5598192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35A252-32F5-AC49-8E0F-E32C6A564435}"/>
              </a:ext>
            </a:extLst>
          </p:cNvPr>
          <p:cNvSpPr/>
          <p:nvPr/>
        </p:nvSpPr>
        <p:spPr>
          <a:xfrm>
            <a:off x="1846349" y="5727695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5CEE0B-85B7-D845-944E-EB9E614ED4C0}"/>
              </a:ext>
            </a:extLst>
          </p:cNvPr>
          <p:cNvSpPr/>
          <p:nvPr/>
        </p:nvSpPr>
        <p:spPr>
          <a:xfrm>
            <a:off x="1642751" y="5718634"/>
            <a:ext cx="100013" cy="100013"/>
          </a:xfrm>
          <a:prstGeom prst="ellipse">
            <a:avLst/>
          </a:prstGeom>
          <a:solidFill>
            <a:srgbClr val="B7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21EA802-AA00-2043-8CE0-1416A724753A}"/>
              </a:ext>
            </a:extLst>
          </p:cNvPr>
          <p:cNvCxnSpPr>
            <a:cxnSpLocks/>
            <a:stCxn id="39" idx="2"/>
            <a:endCxn id="40" idx="6"/>
          </p:cNvCxnSpPr>
          <p:nvPr/>
        </p:nvCxnSpPr>
        <p:spPr>
          <a:xfrm flipH="1">
            <a:off x="2116004" y="5621904"/>
            <a:ext cx="1619438" cy="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AC6B70C-E2F1-1441-AE92-0A60B2BAC34E}"/>
              </a:ext>
            </a:extLst>
          </p:cNvPr>
          <p:cNvSpPr txBox="1"/>
          <p:nvPr/>
        </p:nvSpPr>
        <p:spPr>
          <a:xfrm>
            <a:off x="2266563" y="532991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P from </a:t>
            </a:r>
            <a:r>
              <a:rPr lang="en-US" i="1" dirty="0" err="1"/>
              <a:t>MCell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682358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</TotalTime>
  <Words>224</Words>
  <Application>Microsoft Macintosh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Detailed Markov Model</vt:lpstr>
      <vt:lpstr>Voltage-Gated Calcium Channel</vt:lpstr>
      <vt:lpstr>Voltage-Gated Calcium Channel</vt:lpstr>
      <vt:lpstr>Similarly: Multinomial Distribution</vt:lpstr>
      <vt:lpstr>Voltage-Gated Calcium Channel</vt:lpstr>
      <vt:lpstr> </vt:lpstr>
      <vt:lpstr>Voltage-Gated Calcium Channel</vt:lpstr>
      <vt:lpstr>Calcium</vt:lpstr>
      <vt:lpstr>Calcium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Detailed Markov Model</dc:title>
  <dc:creator>Margot Wagner</dc:creator>
  <cp:lastModifiedBy>Margot Wagner</cp:lastModifiedBy>
  <cp:revision>14</cp:revision>
  <dcterms:created xsi:type="dcterms:W3CDTF">2020-03-16T22:24:46Z</dcterms:created>
  <dcterms:modified xsi:type="dcterms:W3CDTF">2020-07-24T21:56:52Z</dcterms:modified>
</cp:coreProperties>
</file>